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3">
            <a:schemeClr val="lt1"/>
          </a:lnRef>
          <a:fillRef idx="1">
            <a:schemeClr val="accent4"/>
          </a:fillRef>
          <a:effectRef idx="1">
            <a:schemeClr val="accent4"/>
          </a:effectRef>
          <a:fontRef idx="minor">
            <a:schemeClr val="lt1"/>
          </a:fontRef>
        </p:style>
        <p:txBody>
          <a:bodyPr/>
          <a:lstStyle/>
          <a:p>
            <a:r>
              <a:rPr lang="en-US" b="1" dirty="0" smtClean="0">
                <a:latin typeface="Times New Roman" pitchFamily="18" charset="0"/>
                <a:cs typeface="Times New Roman" pitchFamily="18" charset="0"/>
              </a:rPr>
              <a:t>Cyber Media and Development</a:t>
            </a:r>
            <a:br>
              <a:rPr lang="en-US" b="1" dirty="0" smtClean="0">
                <a:latin typeface="Times New Roman" pitchFamily="18" charset="0"/>
                <a:cs typeface="Times New Roman" pitchFamily="18" charset="0"/>
              </a:rPr>
            </a:br>
            <a:r>
              <a:rPr lang="en-US" sz="2400" b="1" dirty="0" smtClean="0">
                <a:latin typeface="FreesiaUPC" pitchFamily="34" charset="-34"/>
                <a:cs typeface="FreesiaUPC" pitchFamily="34" charset="-34"/>
              </a:rPr>
              <a:t>(PPT 1) (UNIT III)</a:t>
            </a:r>
            <a:endParaRPr lang="en-IN" sz="2400" b="1" dirty="0">
              <a:latin typeface="FreesiaUPC" pitchFamily="34" charset="-34"/>
              <a:cs typeface="FreesiaUPC" pitchFamily="34" charset="-34"/>
            </a:endParaRPr>
          </a:p>
        </p:txBody>
      </p:sp>
      <p:sp>
        <p:nvSpPr>
          <p:cNvPr id="3" name="Subtitle 2"/>
          <p:cNvSpPr>
            <a:spLocks noGrp="1"/>
          </p:cNvSpPr>
          <p:nvPr>
            <p:ph type="subTitle" idx="1"/>
          </p:nvPr>
        </p:nvSpPr>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en-US" dirty="0" smtClean="0">
                <a:solidFill>
                  <a:schemeClr val="tx2">
                    <a:lumMod val="75000"/>
                  </a:schemeClr>
                </a:solidFill>
                <a:latin typeface="Arabic Typesetting" pitchFamily="66" charset="-78"/>
                <a:cs typeface="Arabic Typesetting" pitchFamily="66" charset="-78"/>
              </a:rPr>
              <a:t>Paper: Development Communication</a:t>
            </a:r>
            <a:br>
              <a:rPr lang="en-US" dirty="0" smtClean="0">
                <a:solidFill>
                  <a:schemeClr val="tx2">
                    <a:lumMod val="75000"/>
                  </a:schemeClr>
                </a:solidFill>
                <a:latin typeface="Arabic Typesetting" pitchFamily="66" charset="-78"/>
                <a:cs typeface="Arabic Typesetting" pitchFamily="66" charset="-78"/>
              </a:rPr>
            </a:br>
            <a:r>
              <a:rPr lang="en-US" dirty="0" smtClean="0">
                <a:solidFill>
                  <a:schemeClr val="tx2">
                    <a:lumMod val="75000"/>
                  </a:schemeClr>
                </a:solidFill>
                <a:latin typeface="Arabic Typesetting" pitchFamily="66" charset="-78"/>
                <a:cs typeface="Arabic Typesetting" pitchFamily="66" charset="-78"/>
              </a:rPr>
              <a:t>Course: BJMC, Semester: II</a:t>
            </a:r>
            <a:br>
              <a:rPr lang="en-US" dirty="0" smtClean="0">
                <a:solidFill>
                  <a:schemeClr val="tx2">
                    <a:lumMod val="75000"/>
                  </a:schemeClr>
                </a:solidFill>
                <a:latin typeface="Arabic Typesetting" pitchFamily="66" charset="-78"/>
                <a:cs typeface="Arabic Typesetting" pitchFamily="66" charset="-78"/>
              </a:rPr>
            </a:br>
            <a:r>
              <a:rPr lang="en-US" dirty="0" smtClean="0">
                <a:solidFill>
                  <a:schemeClr val="tx2">
                    <a:lumMod val="75000"/>
                  </a:schemeClr>
                </a:solidFill>
                <a:latin typeface="Arabic Typesetting" pitchFamily="66" charset="-78"/>
                <a:cs typeface="Arabic Typesetting" pitchFamily="66" charset="-78"/>
              </a:rPr>
              <a:t>Institution: DSPMU, Ranchi</a:t>
            </a:r>
            <a:br>
              <a:rPr lang="en-US" dirty="0" smtClean="0">
                <a:solidFill>
                  <a:schemeClr val="tx2">
                    <a:lumMod val="75000"/>
                  </a:schemeClr>
                </a:solidFill>
                <a:latin typeface="Arabic Typesetting" pitchFamily="66" charset="-78"/>
                <a:cs typeface="Arabic Typesetting" pitchFamily="66" charset="-78"/>
              </a:rPr>
            </a:br>
            <a:r>
              <a:rPr lang="en-US" dirty="0" smtClean="0">
                <a:solidFill>
                  <a:schemeClr val="tx2">
                    <a:lumMod val="75000"/>
                  </a:schemeClr>
                </a:solidFill>
                <a:latin typeface="Arabic Typesetting" pitchFamily="66" charset="-78"/>
                <a:cs typeface="Arabic Typesetting" pitchFamily="66" charset="-78"/>
              </a:rPr>
              <a:t>Teacher: Sumedha Chaudhury</a:t>
            </a:r>
            <a:endParaRPr lang="en-IN" dirty="0" smtClean="0">
              <a:solidFill>
                <a:schemeClr val="tx2">
                  <a:lumMod val="75000"/>
                </a:schemeClr>
              </a:solidFill>
              <a:latin typeface="Arabic Typesetting" pitchFamily="66" charset="-78"/>
              <a:cs typeface="Arabic Typesetting" pitchFamily="66" charset="-78"/>
            </a:endParaRPr>
          </a:p>
          <a:p>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u="sng" dirty="0" smtClean="0">
                <a:latin typeface="Arial Rounded MT Bold" pitchFamily="34" charset="0"/>
              </a:rPr>
              <a:t>Cyber </a:t>
            </a:r>
            <a:r>
              <a:rPr lang="en-US" u="sng" dirty="0" smtClean="0">
                <a:latin typeface="Arial Rounded MT Bold" pitchFamily="34" charset="0"/>
              </a:rPr>
              <a:t>Media/ </a:t>
            </a:r>
            <a:br>
              <a:rPr lang="en-US" u="sng" dirty="0" smtClean="0">
                <a:latin typeface="Arial Rounded MT Bold" pitchFamily="34" charset="0"/>
              </a:rPr>
            </a:br>
            <a:r>
              <a:rPr lang="en-US" u="sng" dirty="0" smtClean="0">
                <a:latin typeface="Arial Rounded MT Bold" pitchFamily="34" charset="0"/>
              </a:rPr>
              <a:t>Web Media/ Online Media</a:t>
            </a:r>
            <a:endParaRPr lang="en-IN" u="sng" dirty="0">
              <a:latin typeface="Arial Rounded MT Bold" pitchFamily="34" charset="0"/>
            </a:endParaRPr>
          </a:p>
        </p:txBody>
      </p:sp>
      <p:sp>
        <p:nvSpPr>
          <p:cNvPr id="3" name="Content Placeholder 2"/>
          <p:cNvSpPr>
            <a:spLocks noGrp="1"/>
          </p:cNvSpPr>
          <p:nvPr>
            <p:ph idx="1"/>
          </p:nvPr>
        </p:nvSpPr>
        <p:spPr/>
        <p:txBody>
          <a:bodyPr>
            <a:normAutofit fontScale="85000" lnSpcReduction="10000"/>
          </a:bodyPr>
          <a:lstStyle/>
          <a:p>
            <a:pPr algn="just">
              <a:buNone/>
            </a:pPr>
            <a:r>
              <a:rPr lang="en-US" dirty="0" smtClean="0"/>
              <a:t>   </a:t>
            </a:r>
            <a:r>
              <a:rPr lang="en-IN" dirty="0" smtClean="0">
                <a:latin typeface="Times New Roman" pitchFamily="18" charset="0"/>
                <a:cs typeface="Times New Roman" pitchFamily="18" charset="0"/>
              </a:rPr>
              <a:t>The word Cyber Media </a:t>
            </a:r>
            <a:r>
              <a:rPr lang="en-IN" dirty="0" smtClean="0">
                <a:latin typeface="Times New Roman" pitchFamily="18" charset="0"/>
                <a:cs typeface="Times New Roman" pitchFamily="18" charset="0"/>
              </a:rPr>
              <a:t>or Web Media or </a:t>
            </a:r>
            <a:r>
              <a:rPr lang="en-IN" smtClean="0">
                <a:latin typeface="Times New Roman" pitchFamily="18" charset="0"/>
                <a:cs typeface="Times New Roman" pitchFamily="18" charset="0"/>
              </a:rPr>
              <a:t>Online Media can </a:t>
            </a:r>
            <a:r>
              <a:rPr lang="en-IN" dirty="0" smtClean="0">
                <a:latin typeface="Times New Roman" pitchFamily="18" charset="0"/>
                <a:cs typeface="Times New Roman" pitchFamily="18" charset="0"/>
              </a:rPr>
              <a:t>also be used “to indicate a new medium's integration of Norbert Wiener's theories of cybernetics and Marshall McLuhan's ideas about media”. </a:t>
            </a:r>
          </a:p>
          <a:p>
            <a:pPr algn="just">
              <a:buNone/>
            </a:pPr>
            <a:r>
              <a:rPr lang="en-IN" dirty="0" smtClean="0">
                <a:latin typeface="Times New Roman" pitchFamily="18" charset="0"/>
                <a:cs typeface="Times New Roman" pitchFamily="18" charset="0"/>
              </a:rPr>
              <a:t>    According to Wiener, “cybernetics encompasses a broad range of communications between humans, between humans and machines, and between machines themselves.</a:t>
            </a:r>
          </a:p>
          <a:p>
            <a:pPr algn="just">
              <a:buNone/>
            </a:pPr>
            <a:r>
              <a:rPr lang="en-IN" dirty="0" smtClean="0">
                <a:latin typeface="Times New Roman" pitchFamily="18" charset="0"/>
                <a:cs typeface="Times New Roman" pitchFamily="18" charset="0"/>
              </a:rPr>
              <a:t>    Cyber Media therefore begins with Wiener (1954), who said, "To live effectively is to live with adequate information".</a:t>
            </a:r>
            <a:endParaRPr lang="en-IN"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buNone/>
            </a:pPr>
            <a:r>
              <a:rPr lang="en-IN" sz="2400" dirty="0" smtClean="0">
                <a:latin typeface="Times New Roman" pitchFamily="18" charset="0"/>
                <a:cs typeface="Times New Roman" pitchFamily="18" charset="0"/>
              </a:rPr>
              <a:t>    In a separate development, McLuhan (1964) differentiated between "cool" media, which demand active participation and an "involvement in process" , and "hot" media, like print, which come in complete packages and makes consumers of the message passive. According to McLuhan, “roads and vehicles, money, and weapons are media, just as movies, books and radio is. He describes Media act as “extensions of the human body and electric media are extensions of the human nervous system. </a:t>
            </a:r>
            <a:endParaRPr lang="en-IN"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US" dirty="0" smtClean="0"/>
              <a:t>   </a:t>
            </a:r>
            <a:r>
              <a:rPr lang="en-IN" sz="2800" dirty="0" smtClean="0">
                <a:latin typeface="Times New Roman" pitchFamily="18" charset="0"/>
                <a:cs typeface="Times New Roman" pitchFamily="18" charset="0"/>
              </a:rPr>
              <a:t>It has been argued by media scholars that Cyber Media doesn't exist yet in the real sense of it. What we have now is a mad rush toward it-the new media. Today, every traditional media is migrating to the cyber space to register their presence. So, the making of Cyber Media could be said to be the making. </a:t>
            </a:r>
          </a:p>
          <a:p>
            <a:pPr algn="just">
              <a:buNone/>
            </a:pPr>
            <a:r>
              <a:rPr lang="en-US" sz="2400" dirty="0" smtClean="0"/>
              <a:t>     </a:t>
            </a: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buNone/>
            </a:pPr>
            <a:r>
              <a:rPr lang="en-IN" dirty="0" smtClean="0"/>
              <a:t>   </a:t>
            </a:r>
            <a:r>
              <a:rPr lang="en-IN" sz="2800" dirty="0" smtClean="0">
                <a:latin typeface="Times New Roman" pitchFamily="18" charset="0"/>
                <a:cs typeface="Times New Roman" pitchFamily="18" charset="0"/>
              </a:rPr>
              <a:t>As the real Cyber Media begins to make inroad into the media industry and the traditional media such as newspaper, television and radio experiment with the new media by migrating into the cyber space, a new platform for the new media, it is imperative to reflect on the fate of the old media and the roles of vehicles for news gathering, reporting and dissemination. </a:t>
            </a:r>
            <a:endParaRPr lang="en-IN"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7500" lnSpcReduction="20000"/>
          </a:bodyPr>
          <a:lstStyle/>
          <a:p>
            <a:pPr algn="just">
              <a:buNone/>
            </a:pPr>
            <a:r>
              <a:rPr lang="en-IN" dirty="0" smtClean="0"/>
              <a:t>    </a:t>
            </a:r>
            <a:r>
              <a:rPr lang="en-IN" dirty="0" smtClean="0">
                <a:latin typeface="Times New Roman" pitchFamily="18" charset="0"/>
                <a:cs typeface="Times New Roman" pitchFamily="18" charset="0"/>
              </a:rPr>
              <a:t>The fear at the moment is that, with the migration of the traditional media to the Cyberspace, the role of the traditional journalists (news agencies and foreign correspondents inclusive) may not fit into the new platform. </a:t>
            </a:r>
          </a:p>
          <a:p>
            <a:pPr algn="just">
              <a:buNone/>
            </a:pPr>
            <a:r>
              <a:rPr lang="en-IN" dirty="0" smtClean="0">
                <a:latin typeface="Times New Roman" pitchFamily="18" charset="0"/>
                <a:cs typeface="Times New Roman" pitchFamily="18" charset="0"/>
              </a:rPr>
              <a:t>    The fear is heightened by the boom in Citizens Reporting, Social Media, and Online Media which have virtually taken over the traditional roles of the journalist. </a:t>
            </a:r>
          </a:p>
          <a:p>
            <a:pPr algn="just">
              <a:buNone/>
            </a:pPr>
            <a:r>
              <a:rPr lang="en-IN" smtClean="0">
                <a:latin typeface="Times New Roman" pitchFamily="18" charset="0"/>
                <a:cs typeface="Times New Roman" pitchFamily="18" charset="0"/>
              </a:rPr>
              <a:t>    The </a:t>
            </a:r>
            <a:r>
              <a:rPr lang="en-IN" dirty="0" smtClean="0">
                <a:latin typeface="Times New Roman" pitchFamily="18" charset="0"/>
                <a:cs typeface="Times New Roman" pitchFamily="18" charset="0"/>
              </a:rPr>
              <a:t>fact that traditional media now source news from the World Wide Web powered by the Internet has created serious dilemma for the traditional journalist who may soon be out of job when the envisaged Cyber Media finally becomes a reality</a:t>
            </a:r>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TotalTime>
  <Words>444</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Cyber Media and Development (PPT 1) (UNIT III)</vt:lpstr>
      <vt:lpstr>Cyber Media/  Web Media/ Online Media</vt:lpstr>
      <vt:lpstr>Slide 3</vt:lpstr>
      <vt:lpstr>Slide 4</vt:lpstr>
      <vt:lpstr>Slide 5</vt:lpstr>
      <vt:lpstr>Slide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16</cp:revision>
  <dcterms:created xsi:type="dcterms:W3CDTF">2006-08-16T00:00:00Z</dcterms:created>
  <dcterms:modified xsi:type="dcterms:W3CDTF">2020-05-19T12:26:20Z</dcterms:modified>
</cp:coreProperties>
</file>